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203" r:id="rId2"/>
  </p:sldIdLst>
  <p:sldSz cx="12192000" cy="6858000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A8CC8"/>
    <a:srgbClr val="3EA1D7"/>
    <a:srgbClr val="FDFDFD"/>
    <a:srgbClr val="FFFFFF"/>
    <a:srgbClr val="6C0000"/>
    <a:srgbClr val="042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639DB-CB06-4A3E-9DE3-FEA26B18810A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43578"/>
            <a:ext cx="5438140" cy="3881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A506B-DF82-459D-BB9A-B553F9E46D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36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1874D-5DAF-46E1-9731-906FC98E47A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53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4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45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91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8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22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82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17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28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52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55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7B9EA-DA91-4478-BA39-760D6F99E114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45B04-D911-4784-A4EB-3E97C31AC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18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qualite-rjc@baud-industries.com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17B015C-B3FA-7A9C-D6CD-17AE9CE96CE1}"/>
              </a:ext>
            </a:extLst>
          </p:cNvPr>
          <p:cNvSpPr txBox="1"/>
          <p:nvPr/>
        </p:nvSpPr>
        <p:spPr>
          <a:xfrm>
            <a:off x="394938" y="509431"/>
            <a:ext cx="792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ptos Light" panose="020B0004020202020204" pitchFamily="34" charset="0"/>
              </a:rPr>
              <a:t>RJC </a:t>
            </a:r>
            <a:r>
              <a:rPr lang="fr-FR" sz="2000" b="1" dirty="0" err="1">
                <a:solidFill>
                  <a:srgbClr val="002060"/>
                </a:solidFill>
                <a:latin typeface="Aptos Light" panose="020B0004020202020204" pitchFamily="34" charset="0"/>
              </a:rPr>
              <a:t>CoC</a:t>
            </a:r>
            <a:r>
              <a:rPr lang="fr-FR" sz="2000" b="1" dirty="0">
                <a:solidFill>
                  <a:srgbClr val="002060"/>
                </a:solidFill>
                <a:latin typeface="Aptos Light" panose="020B0004020202020204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ptos Light" panose="020B0004020202020204" pitchFamily="34" charset="0"/>
              </a:rPr>
              <a:t>: Procédure de réception des plainte</a:t>
            </a:r>
            <a:r>
              <a:rPr lang="fr-FR" sz="2000" dirty="0">
                <a:latin typeface="Aptos Light" panose="020B0004020202020204" pitchFamily="34" charset="0"/>
              </a:rPr>
              <a:t>s</a:t>
            </a:r>
          </a:p>
          <a:p>
            <a:r>
              <a:rPr lang="fr-FR" sz="1100" dirty="0">
                <a:solidFill>
                  <a:srgbClr val="002060"/>
                </a:solidFill>
                <a:latin typeface="Aptos Light" panose="020B0004020202020204" pitchFamily="34" charset="0"/>
              </a:rPr>
              <a:t>Mise à jour : 23 avril 2025</a:t>
            </a:r>
          </a:p>
        </p:txBody>
      </p:sp>
      <p:sp>
        <p:nvSpPr>
          <p:cNvPr id="8" name="Espace réservé du pied de page 9">
            <a:extLst>
              <a:ext uri="{FF2B5EF4-FFF2-40B4-BE49-F238E27FC236}">
                <a16:creationId xmlns:a16="http://schemas.microsoft.com/office/drawing/2014/main" id="{DF73DA57-5B7A-4A9E-D309-097B98AC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77" y="6382513"/>
            <a:ext cx="4114800" cy="365125"/>
          </a:xfrm>
        </p:spPr>
        <p:txBody>
          <a:bodyPr/>
          <a:lstStyle/>
          <a:p>
            <a:pPr algn="l"/>
            <a:r>
              <a:rPr lang="fr-FR" sz="1000" dirty="0">
                <a:solidFill>
                  <a:schemeClr val="bg1">
                    <a:lumMod val="75000"/>
                  </a:schemeClr>
                </a:solidFill>
              </a:rPr>
              <a:t>Propriété BAUD Industries - Version 2024</a:t>
            </a:r>
          </a:p>
        </p:txBody>
      </p:sp>
      <p:sp>
        <p:nvSpPr>
          <p:cNvPr id="9" name="Espace réservé du numéro de diapositive 11">
            <a:extLst>
              <a:ext uri="{FF2B5EF4-FFF2-40B4-BE49-F238E27FC236}">
                <a16:creationId xmlns:a16="http://schemas.microsoft.com/office/drawing/2014/main" id="{596F3064-C0C1-72F5-2DA7-E8914D7A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8345" y="6428417"/>
            <a:ext cx="2743200" cy="365125"/>
          </a:xfrm>
        </p:spPr>
        <p:txBody>
          <a:bodyPr/>
          <a:lstStyle/>
          <a:p>
            <a:fld id="{33BBEAC8-CEFF-2D4E-B0C1-C83199153A03}" type="slidenum">
              <a:rPr lang="fr-FR" sz="1000" smtClean="0">
                <a:solidFill>
                  <a:schemeClr val="bg1">
                    <a:lumMod val="75000"/>
                  </a:schemeClr>
                </a:solidFill>
              </a:rPr>
              <a:t>1</a:t>
            </a:fld>
            <a:endParaRPr lang="fr-FR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46DDB4C-82C5-0690-BB91-35EDE6D13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51" y="6269609"/>
            <a:ext cx="11058093" cy="731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0B4B4DE-FECB-3B04-5039-A4446AC87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707" y="6470766"/>
            <a:ext cx="2150587" cy="2281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5FDD39-0BA9-9F33-35B8-1B9753449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2" y="1181518"/>
            <a:ext cx="8711449" cy="5688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46239E-3EDE-CE44-96E2-691AF6EF3F46}"/>
              </a:ext>
            </a:extLst>
          </p:cNvPr>
          <p:cNvSpPr txBox="1"/>
          <p:nvPr/>
        </p:nvSpPr>
        <p:spPr>
          <a:xfrm>
            <a:off x="270582" y="2029085"/>
            <a:ext cx="114450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BAUD Industries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a établi la présente procédure pour recevoir des plaintes sur des circonstances dans la chaîne d’approvisionnement impliquant de l’or ou des métaux issus de mines des zones de conflit.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Les parties intéressées peuvent soumettre leurs préoccupations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par courriel à 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  <a:hlinkClick r:id="rId6"/>
              </a:rPr>
              <a:t>qualite-rjc@baud-industries.com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À la réception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de la plainte, nous nous efforcerons: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d’obtenir un rapport précis de la plainte ;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d’expliquer notre procédure de traitement des plaintes ;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d’établir la manière dont le plaignant souhaite que celle-ci soit traitée ;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de décider de la personne qui doit traiter la plainte en interne ou de contribuer à acheminer la plainte vers l’entité qui s’applique, par exemple le fournisseur concerné ou l’institution qui s’applique dans le secteur ;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d’obtenir de plus amples informations, le cas échéant, lorsque le problème peut être traité en interne ;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d’identifier toutes les mesures que nous devrions prendre, notamment effectuer un suivi de la situation ;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d’informer le plaignant de nos décisions ou conclusions ;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Light" panose="020B0004020202020204" pitchFamily="34" charset="0"/>
              </a:rPr>
              <a:t>de conserver les plaintes reçues et la procédure interne suivie dans nos archives durant au moins cinq ans.</a:t>
            </a:r>
            <a:endParaRPr lang="fr-FR" dirty="0">
              <a:latin typeface="Aptos Light" panose="020B0004020202020204" pitchFamily="34" charset="0"/>
            </a:endParaRPr>
          </a:p>
        </p:txBody>
      </p:sp>
      <p:pic>
        <p:nvPicPr>
          <p:cNvPr id="10" name="Image 9" descr="Une image contenant texte, Police, conception, typographie&#10;&#10;Le contenu généré par l’IA peut être incorrect.">
            <a:extLst>
              <a:ext uri="{FF2B5EF4-FFF2-40B4-BE49-F238E27FC236}">
                <a16:creationId xmlns:a16="http://schemas.microsoft.com/office/drawing/2014/main" id="{92BA89CE-E052-81F9-57CA-5F5BEA11FB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82" y="203288"/>
            <a:ext cx="2772206" cy="849890"/>
          </a:xfrm>
          <a:prstGeom prst="rect">
            <a:avLst/>
          </a:prstGeom>
        </p:spPr>
      </p:pic>
      <p:pic>
        <p:nvPicPr>
          <p:cNvPr id="11" name="Image 10" descr="Une image contenant texte, Police, conception, typographie&#10;&#10;Le contenu généré par l’IA peut être incorrect.">
            <a:extLst>
              <a:ext uri="{FF2B5EF4-FFF2-40B4-BE49-F238E27FC236}">
                <a16:creationId xmlns:a16="http://schemas.microsoft.com/office/drawing/2014/main" id="{30F20B18-991D-3A2D-6C5D-BD78EB8854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82" y="1129352"/>
            <a:ext cx="2772206" cy="8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183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211</Words>
  <Application>Microsoft Office PowerPoint</Application>
  <PresentationFormat>Grand écran</PresentationFormat>
  <Paragraphs>19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 Light</vt:lpstr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Michelle CASSARD</dc:creator>
  <cp:lastModifiedBy>Marie-Mélodie TORREQUADRA</cp:lastModifiedBy>
  <cp:revision>196</cp:revision>
  <cp:lastPrinted>2017-03-21T12:35:16Z</cp:lastPrinted>
  <dcterms:created xsi:type="dcterms:W3CDTF">2017-02-23T13:56:12Z</dcterms:created>
  <dcterms:modified xsi:type="dcterms:W3CDTF">2025-04-23T08:44:27Z</dcterms:modified>
</cp:coreProperties>
</file>